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19" r:id="rId2"/>
    <p:sldId id="327" r:id="rId3"/>
    <p:sldId id="328" r:id="rId4"/>
    <p:sldId id="329" r:id="rId5"/>
    <p:sldId id="333" r:id="rId6"/>
    <p:sldId id="326" r:id="rId7"/>
    <p:sldId id="332" r:id="rId8"/>
    <p:sldId id="334" r:id="rId9"/>
    <p:sldId id="335" r:id="rId10"/>
    <p:sldId id="330" r:id="rId1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9DE7B81-9B46-8149-A222-1FADF1A31945}">
          <p14:sldIdLst>
            <p14:sldId id="319"/>
            <p14:sldId id="327"/>
            <p14:sldId id="328"/>
            <p14:sldId id="329"/>
            <p14:sldId id="333"/>
            <p14:sldId id="326"/>
            <p14:sldId id="332"/>
            <p14:sldId id="334"/>
            <p14:sldId id="335"/>
            <p14:sldId id="330"/>
          </p14:sldIdLst>
        </p14:section>
        <p14:section name="Naamloze sectie" id="{816E7CEE-E566-A54A-ADC6-585F81560FD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van Beek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620"/>
    <a:srgbClr val="F1862D"/>
    <a:srgbClr val="FFFFFF"/>
    <a:srgbClr val="004F9F"/>
    <a:srgbClr val="CED7E3"/>
    <a:srgbClr val="F28B25"/>
    <a:srgbClr val="CEAA70"/>
    <a:srgbClr val="83613C"/>
    <a:srgbClr val="8CC74C"/>
    <a:srgbClr val="7A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9" autoAdjust="0"/>
    <p:restoredTop sz="90352" autoAdjust="0"/>
  </p:normalViewPr>
  <p:slideViewPr>
    <p:cSldViewPr>
      <p:cViewPr varScale="1">
        <p:scale>
          <a:sx n="65" d="100"/>
          <a:sy n="65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5391C-645D-4AEB-975A-876FB78E03AE}" type="datetimeFigureOut">
              <a:rPr lang="nl-NL" smtClean="0"/>
              <a:pPr/>
              <a:t>5-1-2021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64C30-7F96-481C-863A-DDD67664034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93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6EAB7-0FE0-4510-9B16-BB2239D5DBDA}" type="datetimeFigureOut">
              <a:rPr lang="nl-NL"/>
              <a:pPr>
                <a:defRPr/>
              </a:pPr>
              <a:t>5-1-2021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CB69A1-281C-47FF-84C3-79D5988C1C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483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KB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268760"/>
            <a:ext cx="9144000" cy="3024336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4F9F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15616" y="5373216"/>
            <a:ext cx="6984000" cy="6858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800" b="1" i="0" baseline="0">
                <a:solidFill>
                  <a:srgbClr val="004F9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4509120"/>
            <a:ext cx="6984000" cy="864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004F9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pic>
        <p:nvPicPr>
          <p:cNvPr id="10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74000"/>
            <a:ext cx="3446502" cy="2905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7" y="0"/>
            <a:ext cx="658114" cy="1052736"/>
          </a:xfrm>
          <a:prstGeom prst="rect">
            <a:avLst/>
          </a:prstGeom>
        </p:spPr>
      </p:pic>
      <p:pic>
        <p:nvPicPr>
          <p:cNvPr id="8" name="Afbeelding 7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41987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0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2" y="1471437"/>
            <a:ext cx="7615237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F8E19-C463-B445-8053-F54B18D85372}" type="datetime1">
              <a:rPr lang="nl-NL" smtClean="0"/>
              <a:pPr>
                <a:defRPr/>
              </a:pPr>
              <a:t>5-1-2021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2205038"/>
            <a:ext cx="7615237" cy="3455987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0" algn="l">
              <a:buNone/>
              <a:defRPr/>
            </a:lvl2pPr>
            <a:lvl3pPr marL="533400" indent="0" algn="l">
              <a:buNone/>
              <a:defRPr/>
            </a:lvl3pPr>
            <a:lvl4pPr marL="812800" indent="0" algn="l">
              <a:buNone/>
              <a:defRPr/>
            </a:lvl4pPr>
            <a:lvl5pPr marL="1079500" indent="0" algn="l">
              <a:buNone/>
              <a:defRPr/>
            </a:lvl5pPr>
          </a:lstStyle>
          <a:p>
            <a:pPr lvl="0"/>
            <a:r>
              <a:rPr lang="nl-NL" dirty="0"/>
              <a:t>Klik om de tekststijl van het model te bewerken. Tekst tekst tekst</a:t>
            </a:r>
            <a:r>
              <a:rPr lang="is-IS" dirty="0"/>
              <a:t>…...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74000"/>
            <a:ext cx="3446502" cy="2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9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471437"/>
            <a:ext cx="7615236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2AE22-122B-3B48-9FEB-7138E4AF163E}" type="datetime1">
              <a:rPr lang="nl-NL" smtClean="0"/>
              <a:pPr>
                <a:defRPr/>
              </a:pPr>
              <a:t>5-1-2021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900112" y="2232000"/>
            <a:ext cx="7615237" cy="353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ln>
                  <a:noFill/>
                </a:ln>
                <a:solidFill>
                  <a:srgbClr val="004F9F"/>
                </a:solidFill>
              </a:defRPr>
            </a:lvl1pPr>
            <a:lvl2pPr>
              <a:defRPr>
                <a:ln>
                  <a:noFill/>
                </a:ln>
                <a:solidFill>
                  <a:srgbClr val="004F9F"/>
                </a:solidFill>
              </a:defRPr>
            </a:lvl2pPr>
            <a:lvl3pPr>
              <a:defRPr>
                <a:ln>
                  <a:noFill/>
                </a:ln>
                <a:solidFill>
                  <a:srgbClr val="004F9F"/>
                </a:solidFill>
              </a:defRPr>
            </a:lvl3pPr>
            <a:lvl4pPr>
              <a:defRPr>
                <a:ln>
                  <a:noFill/>
                </a:ln>
                <a:solidFill>
                  <a:srgbClr val="004F9F"/>
                </a:solidFill>
              </a:defRPr>
            </a:lvl4pPr>
            <a:lvl5pPr>
              <a:defRPr>
                <a:ln>
                  <a:noFill/>
                </a:ln>
                <a:solidFill>
                  <a:srgbClr val="004F9F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74000"/>
            <a:ext cx="3446502" cy="2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2" y="1471437"/>
            <a:ext cx="7615237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D76ADE-8355-A14C-B001-86AB35A630B4}" type="datetime1">
              <a:rPr lang="nl-NL" smtClean="0"/>
              <a:pPr>
                <a:defRPr/>
              </a:pPr>
              <a:t>5-1-2021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572001" y="2232000"/>
            <a:ext cx="3943350" cy="338443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900113" y="2232000"/>
            <a:ext cx="3455863" cy="338443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pic>
        <p:nvPicPr>
          <p:cNvPr id="8" name="Afbeelding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74000"/>
            <a:ext cx="3446502" cy="2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2" y="1471437"/>
            <a:ext cx="7615237" cy="534640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C3DE9-C30A-5646-B507-9DF967FC4224}" type="datetime1">
              <a:rPr lang="nl-NL" smtClean="0"/>
              <a:pPr>
                <a:defRPr/>
              </a:pPr>
              <a:t>5-1-2021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Titel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abel 9"/>
          <p:cNvSpPr>
            <a:spLocks noGrp="1"/>
          </p:cNvSpPr>
          <p:nvPr>
            <p:ph type="tbl" sz="quarter" idx="14"/>
          </p:nvPr>
        </p:nvSpPr>
        <p:spPr>
          <a:xfrm>
            <a:off x="900113" y="2276872"/>
            <a:ext cx="7615237" cy="3815953"/>
          </a:xfrm>
        </p:spPr>
        <p:txBody>
          <a:bodyPr/>
          <a:lstStyle/>
          <a:p>
            <a:endParaRPr lang="nl-NL"/>
          </a:p>
        </p:txBody>
      </p:sp>
      <p:pic>
        <p:nvPicPr>
          <p:cNvPr id="7" name="Afbeelding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74000"/>
            <a:ext cx="3446502" cy="2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899592" y="6237313"/>
            <a:ext cx="8244408" cy="620688"/>
          </a:xfrm>
          <a:prstGeom prst="rect">
            <a:avLst/>
          </a:prstGeom>
          <a:solidFill>
            <a:srgbClr val="55AD3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03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900113" y="1471437"/>
            <a:ext cx="7615236" cy="5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103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900112" y="2211561"/>
            <a:ext cx="7615237" cy="35385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7" y="0"/>
            <a:ext cx="658114" cy="1052736"/>
          </a:xfrm>
          <a:prstGeom prst="rect">
            <a:avLst/>
          </a:prstGeom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15617" y="6337349"/>
            <a:ext cx="1008112" cy="36003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9F"/>
                </a:solidFill>
              </a:defRPr>
            </a:lvl1pPr>
          </a:lstStyle>
          <a:p>
            <a:pPr>
              <a:defRPr/>
            </a:pPr>
            <a:fld id="{C64F8E19-C463-B445-8053-F54B18D85372}" type="datetime1">
              <a:rPr lang="nl-NL" smtClean="0"/>
              <a:pPr>
                <a:defRPr/>
              </a:pPr>
              <a:t>5-1-2021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95736" y="6337349"/>
            <a:ext cx="382406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9F"/>
                </a:solidFill>
              </a:defRPr>
            </a:lvl1pPr>
          </a:lstStyle>
          <a:p>
            <a:pPr>
              <a:defRPr/>
            </a:pPr>
            <a:r>
              <a:rPr lang="nl-NL" dirty="0"/>
              <a:t>Titel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457950" y="6337349"/>
            <a:ext cx="2057400" cy="36003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7ACCF8-1EE0-5140-A740-1D5770F4DC06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" y="2492897"/>
            <a:ext cx="814623" cy="4303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696" r:id="rId3"/>
    <p:sldLayoutId id="2147483697" r:id="rId4"/>
    <p:sldLayoutId id="2147483699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i="0" kern="1200">
          <a:solidFill>
            <a:srgbClr val="F28B25"/>
          </a:solidFill>
          <a:latin typeface="Arial" charset="0"/>
          <a:ea typeface="Arial" charset="0"/>
          <a:cs typeface="Arial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Verdana" pitchFamily="34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1pPr>
      <a:lvl2pPr marL="5334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2pPr>
      <a:lvl3pPr marL="812800" indent="-279400" algn="l" defTabSz="3556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3pPr>
      <a:lvl4pPr marL="10795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4pPr>
      <a:lvl5pPr marL="13462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 kern="1200">
          <a:solidFill>
            <a:srgbClr val="004F9F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4"/>
          <p:cNvSpPr/>
          <p:nvPr/>
        </p:nvSpPr>
        <p:spPr>
          <a:xfrm>
            <a:off x="1691680" y="2996952"/>
            <a:ext cx="7452320" cy="1957753"/>
          </a:xfrm>
          <a:prstGeom prst="rect">
            <a:avLst/>
          </a:prstGeom>
          <a:solidFill>
            <a:srgbClr val="55AD3B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rgbClr val="CEE2BC"/>
                </a:solidFill>
              </a:rPr>
              <a:t> </a:t>
            </a:r>
          </a:p>
        </p:txBody>
      </p:sp>
      <p:sp>
        <p:nvSpPr>
          <p:cNvPr id="27" name="Subtitel 2"/>
          <p:cNvSpPr>
            <a:spLocks noGrp="1"/>
          </p:cNvSpPr>
          <p:nvPr>
            <p:ph type="subTitle" idx="1"/>
          </p:nvPr>
        </p:nvSpPr>
        <p:spPr>
          <a:xfrm>
            <a:off x="1835696" y="5078227"/>
            <a:ext cx="6984000" cy="6858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1907704" y="3099731"/>
            <a:ext cx="7236296" cy="15669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/>
              <a:t>Visitatie X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‘………………………………………’</a:t>
            </a:r>
            <a:endParaRPr lang="nl-NL" sz="2800" dirty="0"/>
          </a:p>
        </p:txBody>
      </p:sp>
      <p:sp>
        <p:nvSpPr>
          <p:cNvPr id="29" name="Subtitel 2"/>
          <p:cNvSpPr>
            <a:spLocks/>
          </p:cNvSpPr>
          <p:nvPr/>
        </p:nvSpPr>
        <p:spPr bwMode="auto">
          <a:xfrm>
            <a:off x="6660232" y="5373216"/>
            <a:ext cx="2808312" cy="9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r>
              <a:rPr lang="nl-NL" sz="1600" dirty="0"/>
              <a:t>Bijlagen:</a:t>
            </a:r>
          </a:p>
          <a:p>
            <a:r>
              <a:rPr lang="nl-NL" sz="1600" dirty="0"/>
              <a:t>Zelfevaluatie thema’s</a:t>
            </a:r>
          </a:p>
          <a:p>
            <a:r>
              <a:rPr lang="nl-NL" sz="1600" dirty="0"/>
              <a:t>Checklist follow-up</a:t>
            </a:r>
          </a:p>
          <a:p>
            <a:pPr defTabSz="4572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nl-NL" sz="1500" dirty="0">
              <a:solidFill>
                <a:srgbClr val="004F9F"/>
              </a:solidFill>
              <a:ea typeface="Arial" charset="0"/>
              <a:cs typeface="Arial" charset="0"/>
            </a:endParaRP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192"/>
            <a:ext cx="907729" cy="559480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0187" t="14413" r="23972" b="77199"/>
          <a:stretch>
            <a:fillRect/>
          </a:stretch>
        </p:blipFill>
        <p:spPr bwMode="auto">
          <a:xfrm>
            <a:off x="1763688" y="1340768"/>
            <a:ext cx="7074415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el 2"/>
          <p:cNvSpPr>
            <a:spLocks/>
          </p:cNvSpPr>
          <p:nvPr/>
        </p:nvSpPr>
        <p:spPr bwMode="auto">
          <a:xfrm>
            <a:off x="1907704" y="5373216"/>
            <a:ext cx="3960440" cy="9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r>
              <a:rPr lang="nl-NL" sz="1600" dirty="0" err="1"/>
              <a:t>Visitoren</a:t>
            </a:r>
            <a:r>
              <a:rPr lang="nl-NL" sz="1600" dirty="0"/>
              <a:t>: x, y, z</a:t>
            </a:r>
          </a:p>
          <a:p>
            <a:r>
              <a:rPr lang="nl-NL" sz="1600" dirty="0" err="1"/>
              <a:t>Visitee</a:t>
            </a:r>
            <a:r>
              <a:rPr lang="nl-NL" sz="1600" dirty="0"/>
              <a:t> </a:t>
            </a:r>
            <a:r>
              <a:rPr lang="nl-NL" sz="1600" dirty="0" err="1"/>
              <a:t>coordinatie</a:t>
            </a:r>
            <a:r>
              <a:rPr lang="nl-NL" sz="1600" dirty="0"/>
              <a:t>: A</a:t>
            </a:r>
          </a:p>
          <a:p>
            <a:r>
              <a:rPr lang="nl-NL" sz="1600" dirty="0"/>
              <a:t>Data </a:t>
            </a:r>
            <a:r>
              <a:rPr lang="nl-NL" sz="1600" dirty="0" err="1"/>
              <a:t>visitatiecalls</a:t>
            </a:r>
            <a:r>
              <a:rPr lang="nl-NL" sz="1600" dirty="0"/>
              <a:t>: ……. en ….….2021</a:t>
            </a:r>
          </a:p>
          <a:p>
            <a:pPr defTabSz="45720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endParaRPr lang="nl-NL" sz="1500" dirty="0">
              <a:solidFill>
                <a:srgbClr val="004F9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/>
            <a:r>
              <a:rPr lang="nl-NL" dirty="0"/>
              <a:t>Aandachtspunten voor POKB: ………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van de visitatie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</a:pPr>
            <a:r>
              <a:rPr lang="nl-NL" sz="2000" dirty="0"/>
              <a:t>Datum </a:t>
            </a:r>
            <a:r>
              <a:rPr lang="nl-NL" sz="2000" dirty="0" err="1"/>
              <a:t>call</a:t>
            </a:r>
            <a:r>
              <a:rPr lang="nl-NL" sz="2000" dirty="0"/>
              <a:t> thema 1 Omgevingswet</a:t>
            </a:r>
          </a:p>
          <a:p>
            <a:pPr marL="457200" indent="-457200">
              <a:spcBef>
                <a:spcPts val="600"/>
              </a:spcBef>
            </a:pPr>
            <a:endParaRPr lang="nl-NL" sz="2000" dirty="0"/>
          </a:p>
          <a:p>
            <a:pPr marL="457200" indent="-457200">
              <a:spcBef>
                <a:spcPts val="600"/>
              </a:spcBef>
            </a:pPr>
            <a:r>
              <a:rPr lang="nl-NL" sz="2000" dirty="0"/>
              <a:t>Datum </a:t>
            </a:r>
            <a:r>
              <a:rPr lang="nl-NL" sz="2000" dirty="0" err="1"/>
              <a:t>call</a:t>
            </a:r>
            <a:r>
              <a:rPr lang="nl-NL" sz="2000" dirty="0"/>
              <a:t> thema 2 Grondwater</a:t>
            </a:r>
          </a:p>
          <a:p>
            <a:pPr marL="457200" indent="-457200">
              <a:spcBef>
                <a:spcPts val="600"/>
              </a:spcBef>
            </a:pPr>
            <a:endParaRPr lang="nl-NL" sz="2000" dirty="0"/>
          </a:p>
          <a:p>
            <a:pPr marL="457200" indent="-457200">
              <a:spcBef>
                <a:spcPts val="600"/>
              </a:spcBef>
            </a:pPr>
            <a:r>
              <a:rPr lang="nl-NL" sz="2000" dirty="0"/>
              <a:t>Datum </a:t>
            </a:r>
            <a:r>
              <a:rPr lang="nl-NL" sz="2000" dirty="0" err="1"/>
              <a:t>call</a:t>
            </a:r>
            <a:r>
              <a:rPr lang="nl-NL" sz="2000" dirty="0"/>
              <a:t> follow-up</a:t>
            </a:r>
          </a:p>
          <a:p>
            <a:pPr marL="457200" indent="-457200">
              <a:spcBef>
                <a:spcPts val="600"/>
              </a:spcBef>
            </a:pPr>
            <a:endParaRPr lang="nl-NL" sz="2000" dirty="0"/>
          </a:p>
          <a:p>
            <a:pPr marL="457200" indent="-457200">
              <a:spcBef>
                <a:spcPts val="600"/>
              </a:spcBef>
            </a:pPr>
            <a:r>
              <a:rPr lang="nl-NL" sz="2000" dirty="0"/>
              <a:t>Afspraken over presentatie en terugkoppeling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nl-NL" sz="2000" dirty="0"/>
          </a:p>
          <a:p>
            <a:pPr marL="457200" indent="-457200">
              <a:spcBef>
                <a:spcPts val="600"/>
              </a:spcBef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Deelnemers </a:t>
            </a:r>
            <a:r>
              <a:rPr lang="nl-NL" dirty="0" err="1"/>
              <a:t>visitee</a:t>
            </a:r>
            <a:r>
              <a:rPr lang="nl-NL" dirty="0"/>
              <a:t>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/>
            <a:r>
              <a:rPr lang="nl-NL" sz="1800" dirty="0"/>
              <a:t>Naam A							Onderdeel: 1</a:t>
            </a:r>
          </a:p>
          <a:p>
            <a:pPr marL="457200" indent="-457200"/>
            <a:r>
              <a:rPr lang="nl-NL" sz="1800" dirty="0"/>
              <a:t>B								Onderdeel: 2</a:t>
            </a:r>
          </a:p>
          <a:p>
            <a:pPr marL="457200" indent="-457200"/>
            <a:r>
              <a:rPr lang="nl-NL" sz="1800" dirty="0"/>
              <a:t>C								enz.</a:t>
            </a:r>
          </a:p>
          <a:p>
            <a:pPr marL="457200" indent="-457200"/>
            <a:r>
              <a:rPr lang="nl-NL" sz="1800" dirty="0"/>
              <a:t>D</a:t>
            </a:r>
          </a:p>
          <a:p>
            <a:pPr marL="457200" indent="-457200"/>
            <a:endParaRPr lang="nl-NL" sz="1800" dirty="0"/>
          </a:p>
          <a:p>
            <a:pPr marL="457200" indent="-457200"/>
            <a:r>
              <a:rPr lang="nl-NL" sz="1800" dirty="0"/>
              <a:t>Belangrijke telefoonnummers:</a:t>
            </a:r>
          </a:p>
          <a:p>
            <a:pPr marL="457200" indent="-457200"/>
            <a:r>
              <a:rPr lang="nl-NL" sz="1800" dirty="0"/>
              <a:t>….</a:t>
            </a:r>
          </a:p>
          <a:p>
            <a:pPr marL="457200" indent="-457200"/>
            <a:r>
              <a:rPr lang="nl-NL" sz="18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Omgevingswet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/>
            <a:r>
              <a:rPr lang="nl-NL" dirty="0"/>
              <a:t>Indicatieve beoordeling: ………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00113" y="1484784"/>
            <a:ext cx="7615237" cy="4176241"/>
          </a:xfrm>
        </p:spPr>
        <p:txBody>
          <a:bodyPr/>
          <a:lstStyle/>
          <a:p>
            <a:pPr marL="457200" indent="-457200"/>
            <a:r>
              <a:rPr lang="nl-NL" sz="1200" b="1" dirty="0"/>
              <a:t>Checklist omgevingswet: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Aandachtspunten uit zelfevaluatie (door invullen van de vragenlijst)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Kernpunten voor het  gesprek (resterende en verdiepende te beantwoorden vragen)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Risico’s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Registraties (wat is bestudeerd en wat volgt daaruit)</a:t>
            </a:r>
          </a:p>
          <a:p>
            <a:pPr marL="457200" indent="-457200"/>
            <a:endParaRPr lang="nl-NL" sz="1200" b="1" dirty="0"/>
          </a:p>
          <a:p>
            <a:pPr marL="457200" indent="-457200"/>
            <a:r>
              <a:rPr lang="nl-NL" sz="1200" b="1" dirty="0"/>
              <a:t>Kort gespreksverslag van belangrijke punten: </a:t>
            </a:r>
          </a:p>
          <a:p>
            <a:pPr marL="457200" indent="-457200"/>
            <a:r>
              <a:rPr lang="nl-NL" sz="1200" dirty="0"/>
              <a:t>Tijdens de visitatie …………</a:t>
            </a:r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r>
              <a:rPr lang="nl-NL" sz="1200" b="1" dirty="0"/>
              <a:t>Bijzonderheden / goede voorbeelden: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Grondwater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/>
            <a:r>
              <a:rPr lang="nl-NL" dirty="0"/>
              <a:t>Indicatieve beoordeling: ………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00113" y="1484784"/>
            <a:ext cx="7615237" cy="4176241"/>
          </a:xfrm>
        </p:spPr>
        <p:txBody>
          <a:bodyPr/>
          <a:lstStyle/>
          <a:p>
            <a:pPr marL="457200" indent="-457200"/>
            <a:r>
              <a:rPr lang="nl-NL" sz="1200" b="1" dirty="0"/>
              <a:t>Checklist grondwater: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Aandachtspunten uit zelfevaluatie (door invullen van de vragenlijst)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Kernpunten voor het  gesprek (resterende en verdiepende te beantwoorden vragen)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Risico’s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Registraties (wat is bestudeerd en wat volgt daaruit)</a:t>
            </a:r>
          </a:p>
          <a:p>
            <a:pPr marL="457200" indent="-457200"/>
            <a:endParaRPr lang="nl-NL" sz="1200" b="1" dirty="0"/>
          </a:p>
          <a:p>
            <a:pPr marL="457200" indent="-457200"/>
            <a:r>
              <a:rPr lang="nl-NL" sz="1200" b="1" dirty="0"/>
              <a:t>Kort gespreksverslag van de belangrijke punten: </a:t>
            </a:r>
          </a:p>
          <a:p>
            <a:pPr marL="457200" indent="-457200"/>
            <a:r>
              <a:rPr lang="nl-NL" sz="1200" dirty="0"/>
              <a:t>Tijdens de visitatie …………</a:t>
            </a:r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r>
              <a:rPr lang="nl-NL" sz="1200" b="1" dirty="0"/>
              <a:t>Bijzonderheden / goede voorbeelden: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Follow-up kwaliteitssysteem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dirty="0"/>
              <a:t>……</a:t>
            </a:r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>
              <a:buFont typeface="Arial" pitchFamily="34" charset="0"/>
              <a:buChar char="•"/>
            </a:pPr>
            <a:endParaRPr lang="nl-NL" dirty="0"/>
          </a:p>
          <a:p>
            <a:pPr marL="457200" indent="-457200"/>
            <a:r>
              <a:rPr lang="nl-NL" dirty="0"/>
              <a:t>Indicatieve beoordeling: ………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…… 2021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95736" y="6337349"/>
            <a:ext cx="4536504" cy="365125"/>
          </a:xfrm>
        </p:spPr>
        <p:txBody>
          <a:bodyPr/>
          <a:lstStyle/>
          <a:p>
            <a:pPr>
              <a:defRPr/>
            </a:pPr>
            <a:r>
              <a:rPr lang="nl-NL" dirty="0"/>
              <a:t>Visitatie organisatie X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CCF8-1EE0-5140-A740-1D5770F4DC06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00113" y="1484784"/>
            <a:ext cx="7615237" cy="4176241"/>
          </a:xfrm>
        </p:spPr>
        <p:txBody>
          <a:bodyPr/>
          <a:lstStyle/>
          <a:p>
            <a:pPr marL="457200" indent="-457200"/>
            <a:r>
              <a:rPr lang="nl-NL" sz="1200" b="1" dirty="0"/>
              <a:t>Checklist  follow-up is verslag van voorgaande visitatie en daarin genoemde aandachtspunten: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aandachtspunten uit brief  en verslagen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andere </a:t>
            </a:r>
            <a:r>
              <a:rPr lang="nl-NL" sz="1200" dirty="0" err="1"/>
              <a:t>aandachtpounten</a:t>
            </a:r>
            <a:r>
              <a:rPr lang="nl-NL" sz="1200" dirty="0"/>
              <a:t> uit eigen onderzoek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checklist  (zelf opgesteld door </a:t>
            </a:r>
            <a:r>
              <a:rPr lang="nl-NL" sz="1200" dirty="0" err="1"/>
              <a:t>visitor</a:t>
            </a:r>
            <a:r>
              <a:rPr lang="nl-NL" sz="1200" dirty="0"/>
              <a:t>) voor resterende en te beantwoorden vragen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risico’s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1200" dirty="0"/>
              <a:t>registraties (wat is bestudeerd en wat volgt daaruit)</a:t>
            </a:r>
          </a:p>
          <a:p>
            <a:pPr marL="457200" indent="-457200"/>
            <a:endParaRPr lang="nl-NL" sz="1200" b="1" dirty="0"/>
          </a:p>
          <a:p>
            <a:pPr marL="457200" indent="-457200"/>
            <a:r>
              <a:rPr lang="nl-NL" sz="1200" b="1" dirty="0"/>
              <a:t>Kort gespreksverslag van belangrijke punten: </a:t>
            </a:r>
          </a:p>
          <a:p>
            <a:pPr marL="457200" indent="-457200"/>
            <a:r>
              <a:rPr lang="nl-NL" sz="1200" dirty="0"/>
              <a:t>Tijdens de visitatie …………</a:t>
            </a:r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endParaRPr lang="nl-NL" sz="1200" dirty="0"/>
          </a:p>
          <a:p>
            <a:pPr marL="457200" indent="-457200"/>
            <a:r>
              <a:rPr lang="nl-NL" sz="1200" b="1" dirty="0"/>
              <a:t>Bijzonderheden / goede voorbeelden:</a:t>
            </a:r>
          </a:p>
        </p:txBody>
      </p:sp>
    </p:spTree>
    <p:extLst>
      <p:ext uri="{BB962C8B-B14F-4D97-AF65-F5344CB8AC3E}">
        <p14:creationId xmlns:p14="http://schemas.microsoft.com/office/powerpoint/2010/main" val="2105792730"/>
      </p:ext>
    </p:extLst>
  </p:cSld>
  <p:clrMapOvr>
    <a:masterClrMapping/>
  </p:clrMapOvr>
</p:sld>
</file>

<file path=ppt/theme/theme1.xml><?xml version="1.0" encoding="utf-8"?>
<a:theme xmlns:a="http://schemas.openxmlformats.org/drawingml/2006/main" name="SIKB Nieuwe stijl">
  <a:themeElements>
    <a:clrScheme name="SIKB KLEURENPALET">
      <a:dk1>
        <a:srgbClr val="05396B"/>
      </a:dk1>
      <a:lt1>
        <a:srgbClr val="AAB4D0"/>
      </a:lt1>
      <a:dk2>
        <a:srgbClr val="004F92"/>
      </a:dk2>
      <a:lt2>
        <a:srgbClr val="E8813C"/>
      </a:lt2>
      <a:accent1>
        <a:srgbClr val="AC632B"/>
      </a:accent1>
      <a:accent2>
        <a:srgbClr val="E05C39"/>
      </a:accent2>
      <a:accent3>
        <a:srgbClr val="F1B28B"/>
      </a:accent3>
      <a:accent4>
        <a:srgbClr val="012040"/>
      </a:accent4>
      <a:accent5>
        <a:srgbClr val="5772A9"/>
      </a:accent5>
      <a:accent6>
        <a:srgbClr val="0087BD"/>
      </a:accent6>
      <a:hlink>
        <a:srgbClr val="7A74A8"/>
      </a:hlink>
      <a:folHlink>
        <a:srgbClr val="6EC2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359</Words>
  <Application>Microsoft Office PowerPoint</Application>
  <PresentationFormat>Diavoorstelling (4:3)</PresentationFormat>
  <Paragraphs>129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SIKB Nieuwe stijl</vt:lpstr>
      <vt:lpstr>Visitatie X   ‘………………………………………’</vt:lpstr>
      <vt:lpstr>Agenda van de visitatie </vt:lpstr>
      <vt:lpstr>Deelnemers visitee </vt:lpstr>
      <vt:lpstr>1. Omgevingswet </vt:lpstr>
      <vt:lpstr>PowerPoint-presentatie</vt:lpstr>
      <vt:lpstr>2. Grondwater </vt:lpstr>
      <vt:lpstr>PowerPoint-presentatie</vt:lpstr>
      <vt:lpstr>3. Follow-up kwaliteitssysteem </vt:lpstr>
      <vt:lpstr>PowerPoint-presentatie</vt:lpstr>
      <vt:lpstr>Evaluatie </vt:lpstr>
    </vt:vector>
  </TitlesOfParts>
  <Company>MarktMonitor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tui</dc:creator>
  <cp:lastModifiedBy>Tanja van Scherrenburg</cp:lastModifiedBy>
  <cp:revision>99</cp:revision>
  <cp:lastPrinted>2017-05-22T19:16:14Z</cp:lastPrinted>
  <dcterms:created xsi:type="dcterms:W3CDTF">2013-02-18T13:30:53Z</dcterms:created>
  <dcterms:modified xsi:type="dcterms:W3CDTF">2021-01-05T14:18:37Z</dcterms:modified>
</cp:coreProperties>
</file>